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CC"/>
    <a:srgbClr val="0066FF"/>
    <a:srgbClr val="7BCFE9"/>
    <a:srgbClr val="CCFFFF"/>
    <a:srgbClr val="66FFFF"/>
    <a:srgbClr val="25B0DB"/>
    <a:srgbClr val="FDDBB9"/>
    <a:srgbClr val="FCC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638" y="1632148"/>
            <a:ext cx="528901" cy="7443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627987" y="2603063"/>
            <a:ext cx="4225159" cy="1129319"/>
          </a:xfrm>
          <a:prstGeom prst="ellipse">
            <a:avLst/>
          </a:prstGeom>
          <a:solidFill>
            <a:srgbClr val="7BCFE9"/>
          </a:solidFill>
          <a:ln w="571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FF0000"/>
                </a:solidFill>
              </a:rPr>
              <a:t>2B*</a:t>
            </a:r>
            <a:r>
              <a:rPr lang="en-GB" sz="4400" b="1" dirty="0">
                <a:solidFill>
                  <a:schemeClr val="tx1"/>
                </a:solidFill>
              </a:rPr>
              <a:t>/</a:t>
            </a:r>
            <a:r>
              <a:rPr lang="en-GB" sz="4400" b="1" dirty="0">
                <a:solidFill>
                  <a:srgbClr val="0070C0"/>
                </a:solidFill>
              </a:rPr>
              <a:t>CPB**</a:t>
            </a:r>
          </a:p>
          <a:p>
            <a:pPr algn="ctr"/>
            <a:r>
              <a:rPr lang="en-GB" sz="1200" b="1" dirty="0">
                <a:solidFill>
                  <a:srgbClr val="FF0000"/>
                </a:solidFill>
              </a:rPr>
              <a:t>*taught in English  </a:t>
            </a:r>
            <a:r>
              <a:rPr lang="en-GB" sz="1200" b="1" dirty="0">
                <a:solidFill>
                  <a:srgbClr val="0070C0"/>
                </a:solidFill>
              </a:rPr>
              <a:t>**taught in French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7920054" y="191343"/>
            <a:ext cx="3686952" cy="288508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391929" y="3035952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011827" y="3831936"/>
            <a:ext cx="3698789" cy="2520536"/>
          </a:xfrm>
          <a:prstGeom prst="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09"/>
            <a:ext cx="3310758" cy="2312599"/>
          </a:xfrm>
          <a:prstGeom prst="rect">
            <a:avLst/>
          </a:prstGeom>
          <a:solidFill>
            <a:srgbClr val="CCFF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7557" y="347945"/>
            <a:ext cx="30504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Autumn 1/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1</a:t>
            </a:r>
            <a:r>
              <a:rPr lang="en-GB" sz="1600" b="1" u="sng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 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English texts: </a:t>
            </a:r>
            <a:r>
              <a:rPr lang="en-GB" sz="1500" dirty="0">
                <a:solidFill>
                  <a:srgbClr val="FF0000"/>
                </a:solidFill>
              </a:rPr>
              <a:t>Poetry, non-chronological reports and The Diary of a Killer Cat</a:t>
            </a:r>
          </a:p>
          <a:p>
            <a:r>
              <a:rPr lang="en-GB" sz="1500" b="1" dirty="0">
                <a:solidFill>
                  <a:srgbClr val="0070C0"/>
                </a:solidFill>
              </a:rPr>
              <a:t>History: </a:t>
            </a:r>
            <a:r>
              <a:rPr lang="en-GB" sz="1500" dirty="0">
                <a:solidFill>
                  <a:srgbClr val="0070C0"/>
                </a:solidFill>
              </a:rPr>
              <a:t>Measuring time (days, weeks)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Geography: Position &amp; Direction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Science:</a:t>
            </a:r>
            <a:r>
              <a:rPr lang="en-GB" sz="1500" b="1" dirty="0"/>
              <a:t> </a:t>
            </a:r>
            <a:r>
              <a:rPr lang="en-GB" sz="1500" dirty="0">
                <a:solidFill>
                  <a:srgbClr val="FF0000"/>
                </a:solidFill>
              </a:rPr>
              <a:t>Animal varieties</a:t>
            </a:r>
          </a:p>
          <a:p>
            <a:r>
              <a:rPr lang="en-GB" sz="1500" b="1" dirty="0">
                <a:solidFill>
                  <a:srgbClr val="0070C0"/>
                </a:solidFill>
              </a:rPr>
              <a:t>PSHE/EMC: </a:t>
            </a:r>
            <a:r>
              <a:rPr lang="en-GB" sz="1500" dirty="0">
                <a:solidFill>
                  <a:srgbClr val="0070C0"/>
                </a:solidFill>
              </a:rPr>
              <a:t>Rules; emotions</a:t>
            </a:r>
          </a:p>
          <a:p>
            <a:r>
              <a:rPr lang="en-GB" sz="1500" b="1" dirty="0">
                <a:solidFill>
                  <a:srgbClr val="FF0000"/>
                </a:solidFill>
              </a:rPr>
              <a:t>DT</a:t>
            </a:r>
            <a:r>
              <a:rPr lang="en-GB" sz="1500" dirty="0">
                <a:solidFill>
                  <a:srgbClr val="FF0000"/>
                </a:solidFill>
              </a:rPr>
              <a:t>: Junk modelling</a:t>
            </a:r>
          </a:p>
          <a:p>
            <a:r>
              <a:rPr lang="en-GB" sz="1500" b="1" dirty="0"/>
              <a:t>Trip: </a:t>
            </a:r>
            <a:r>
              <a:rPr lang="en-GB" sz="1500" dirty="0"/>
              <a:t>London walk</a:t>
            </a:r>
          </a:p>
          <a:p>
            <a:r>
              <a:rPr lang="en-GB" dirty="0"/>
              <a:t>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3054" y="198588"/>
            <a:ext cx="3372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Autumn 2/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2 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English texts: </a:t>
            </a:r>
            <a:r>
              <a:rPr lang="en-GB" sz="1400" dirty="0">
                <a:solidFill>
                  <a:srgbClr val="FF0000"/>
                </a:solidFill>
              </a:rPr>
              <a:t>Explanation writing; Traditional Tales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History: </a:t>
            </a:r>
            <a:r>
              <a:rPr lang="en-GB" sz="1400" dirty="0">
                <a:solidFill>
                  <a:srgbClr val="FF0000"/>
                </a:solidFill>
              </a:rPr>
              <a:t>Great Fire of London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Geography: </a:t>
            </a:r>
            <a:r>
              <a:rPr lang="en-GB" sz="1400" dirty="0">
                <a:solidFill>
                  <a:srgbClr val="0070C0"/>
                </a:solidFill>
              </a:rPr>
              <a:t>Fieldwork, familiar spaces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Science: </a:t>
            </a:r>
            <a:r>
              <a:rPr lang="en-GB" sz="1400" dirty="0">
                <a:solidFill>
                  <a:srgbClr val="0070C0"/>
                </a:solidFill>
              </a:rPr>
              <a:t>Personal Hygiene, classifying living &amp; non-living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PSHE/EMC: </a:t>
            </a:r>
            <a:r>
              <a:rPr lang="en-GB" sz="1400" dirty="0">
                <a:solidFill>
                  <a:srgbClr val="FF0000"/>
                </a:solidFill>
              </a:rPr>
              <a:t>Self esteem; care for property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RE: </a:t>
            </a:r>
            <a:r>
              <a:rPr lang="en-GB" sz="1400" dirty="0">
                <a:solidFill>
                  <a:srgbClr val="FF0000"/>
                </a:solidFill>
              </a:rPr>
              <a:t>Rights of passage – birth ceremonies</a:t>
            </a:r>
          </a:p>
          <a:p>
            <a:pPr algn="ctr"/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8061943" y="167810"/>
            <a:ext cx="354506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Spring 1/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3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English texts: </a:t>
            </a:r>
            <a:r>
              <a:rPr lang="en-GB" sz="1400" dirty="0">
                <a:solidFill>
                  <a:srgbClr val="FF0000"/>
                </a:solidFill>
              </a:rPr>
              <a:t>Stories by Roald Dahl 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History: </a:t>
            </a:r>
            <a:r>
              <a:rPr lang="en-GB" sz="1400" dirty="0">
                <a:solidFill>
                  <a:srgbClr val="FF0000"/>
                </a:solidFill>
              </a:rPr>
              <a:t>Florence Nightingale, Mary Seacole, Louis </a:t>
            </a:r>
            <a:r>
              <a:rPr lang="en-GB" sz="1400" dirty="0" err="1">
                <a:solidFill>
                  <a:srgbClr val="FF0000"/>
                </a:solidFill>
              </a:rPr>
              <a:t>Pateur</a:t>
            </a:r>
            <a:r>
              <a:rPr lang="en-GB" sz="1400" dirty="0">
                <a:solidFill>
                  <a:srgbClr val="FF0000"/>
                </a:solidFill>
              </a:rPr>
              <a:t>: why are they remembered today?</a:t>
            </a:r>
            <a:endParaRPr lang="en-GB" sz="1400" dirty="0"/>
          </a:p>
          <a:p>
            <a:r>
              <a:rPr lang="en-GB" sz="1400" b="1" dirty="0">
                <a:solidFill>
                  <a:srgbClr val="FF0000"/>
                </a:solidFill>
              </a:rPr>
              <a:t>Geography: </a:t>
            </a:r>
            <a:r>
              <a:rPr lang="en-GB" sz="1400" dirty="0">
                <a:solidFill>
                  <a:srgbClr val="FF0000"/>
                </a:solidFill>
              </a:rPr>
              <a:t>UK &amp; France – countries &amp; capital cities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Science: </a:t>
            </a:r>
            <a:r>
              <a:rPr lang="en-GB" sz="1400" dirty="0">
                <a:solidFill>
                  <a:srgbClr val="0070C0"/>
                </a:solidFill>
              </a:rPr>
              <a:t>Solids &amp; liquids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PSHE/EMC: Equality &amp; difference, looking after each other, Internet Safety</a:t>
            </a:r>
            <a:endParaRPr lang="en-GB" sz="1400" dirty="0">
              <a:solidFill>
                <a:srgbClr val="0070C0"/>
              </a:solidFill>
            </a:endParaRPr>
          </a:p>
          <a:p>
            <a:r>
              <a:rPr lang="en-GB" sz="1400" b="1" dirty="0">
                <a:solidFill>
                  <a:srgbClr val="FF0000"/>
                </a:solidFill>
              </a:rPr>
              <a:t>RE: </a:t>
            </a:r>
            <a:r>
              <a:rPr lang="en-GB" sz="1400" dirty="0">
                <a:solidFill>
                  <a:srgbClr val="FF0000"/>
                </a:solidFill>
              </a:rPr>
              <a:t>The Trust Game</a:t>
            </a:r>
          </a:p>
          <a:p>
            <a:pPr lvl="0"/>
            <a:r>
              <a:rPr lang="en-GB" sz="1400" b="1" dirty="0">
                <a:solidFill>
                  <a:prstClr val="black"/>
                </a:solidFill>
              </a:rPr>
              <a:t>Trip: </a:t>
            </a:r>
            <a:r>
              <a:rPr lang="en-GB" sz="1400" dirty="0">
                <a:solidFill>
                  <a:prstClr val="black"/>
                </a:solidFill>
              </a:rPr>
              <a:t>Florence Nightingale visit and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       French Institute </a:t>
            </a:r>
          </a:p>
          <a:p>
            <a:endParaRPr lang="en-GB" sz="15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994" y="3573197"/>
            <a:ext cx="32432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Spring 2/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4</a:t>
            </a:r>
            <a:endParaRPr lang="en-GB" sz="1600" u="sng" dirty="0"/>
          </a:p>
          <a:p>
            <a:r>
              <a:rPr lang="en-GB" sz="1600" b="1" dirty="0">
                <a:solidFill>
                  <a:srgbClr val="FF0000"/>
                </a:solidFill>
              </a:rPr>
              <a:t>English texts: </a:t>
            </a:r>
            <a:r>
              <a:rPr lang="en-GB" sz="1600" dirty="0">
                <a:solidFill>
                  <a:srgbClr val="FF0000"/>
                </a:solidFill>
              </a:rPr>
              <a:t>Animal stories 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History: </a:t>
            </a:r>
            <a:r>
              <a:rPr lang="en-GB" sz="1600" dirty="0">
                <a:solidFill>
                  <a:srgbClr val="0070C0"/>
                </a:solidFill>
              </a:rPr>
              <a:t>Measuring time (months, years)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Geography: </a:t>
            </a:r>
            <a:r>
              <a:rPr lang="en-GB" sz="1600" dirty="0">
                <a:solidFill>
                  <a:srgbClr val="0070C0"/>
                </a:solidFill>
              </a:rPr>
              <a:t>Movement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Science: </a:t>
            </a:r>
            <a:r>
              <a:rPr lang="en-GB" sz="1600" dirty="0">
                <a:solidFill>
                  <a:srgbClr val="FF0000"/>
                </a:solidFill>
              </a:rPr>
              <a:t>Living things in their environment; simple food chains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PSHE/EMC: </a:t>
            </a:r>
            <a:r>
              <a:rPr lang="en-GB" sz="1600" dirty="0">
                <a:solidFill>
                  <a:srgbClr val="FF0000"/>
                </a:solidFill>
              </a:rPr>
              <a:t>People who help us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DT: </a:t>
            </a:r>
            <a:r>
              <a:rPr lang="en-GB" sz="1600" dirty="0">
                <a:solidFill>
                  <a:srgbClr val="FF0000"/>
                </a:solidFill>
              </a:rPr>
              <a:t>Making hats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Spring Hat Parade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44535" y="3831936"/>
            <a:ext cx="35589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Summer 1/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5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English texts: </a:t>
            </a:r>
            <a:r>
              <a:rPr lang="en-GB" sz="1400" dirty="0">
                <a:solidFill>
                  <a:srgbClr val="FF0000"/>
                </a:solidFill>
              </a:rPr>
              <a:t>Charlie and the Chocolate </a:t>
            </a:r>
            <a:r>
              <a:rPr lang="en-GB" sz="1400" dirty="0"/>
              <a:t>Factory &amp; stories from Anthony Browne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History: </a:t>
            </a:r>
            <a:r>
              <a:rPr lang="en-GB" sz="1400" dirty="0">
                <a:solidFill>
                  <a:srgbClr val="0070C0"/>
                </a:solidFill>
              </a:rPr>
              <a:t>Clothing over time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Geography: </a:t>
            </a:r>
            <a:r>
              <a:rPr lang="en-GB" sz="1400" dirty="0">
                <a:solidFill>
                  <a:srgbClr val="FF0000"/>
                </a:solidFill>
              </a:rPr>
              <a:t>Basic human/community  features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Science: </a:t>
            </a:r>
            <a:r>
              <a:rPr lang="en-GB" sz="1400" dirty="0">
                <a:solidFill>
                  <a:srgbClr val="0070C0"/>
                </a:solidFill>
              </a:rPr>
              <a:t>Air</a:t>
            </a:r>
          </a:p>
          <a:p>
            <a:r>
              <a:rPr lang="en-GB" sz="1400" b="1" dirty="0">
                <a:solidFill>
                  <a:srgbClr val="0070C0"/>
                </a:solidFill>
              </a:rPr>
              <a:t>DT: </a:t>
            </a:r>
            <a:r>
              <a:rPr lang="en-GB" sz="1400" dirty="0">
                <a:solidFill>
                  <a:srgbClr val="0070C0"/>
                </a:solidFill>
              </a:rPr>
              <a:t>Making windmills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PSHE/EMC: </a:t>
            </a:r>
            <a:r>
              <a:rPr lang="en-GB" sz="1400" dirty="0">
                <a:solidFill>
                  <a:srgbClr val="FF0000"/>
                </a:solidFill>
              </a:rPr>
              <a:t>Waste, community care</a:t>
            </a:r>
          </a:p>
          <a:p>
            <a:r>
              <a:rPr lang="en-GB" sz="1400" b="1" dirty="0">
                <a:solidFill>
                  <a:srgbClr val="FF0000"/>
                </a:solidFill>
              </a:rPr>
              <a:t>RE: </a:t>
            </a:r>
            <a:r>
              <a:rPr lang="en-GB" sz="1400" dirty="0">
                <a:solidFill>
                  <a:srgbClr val="FF0000"/>
                </a:solidFill>
              </a:rPr>
              <a:t>Ramadan &amp; Buildings in Worship</a:t>
            </a:r>
          </a:p>
          <a:p>
            <a:r>
              <a:rPr lang="en-GB" sz="1400" b="1" dirty="0"/>
              <a:t>Trip: </a:t>
            </a:r>
            <a:r>
              <a:rPr lang="en-GB" sz="1400" dirty="0"/>
              <a:t>V&amp;A Museum</a:t>
            </a:r>
          </a:p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8158269" y="3573197"/>
            <a:ext cx="344873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FF0000"/>
                </a:solidFill>
              </a:rPr>
              <a:t>Summer 2/</a:t>
            </a:r>
            <a:r>
              <a:rPr lang="en-GB" sz="1600" b="1" u="sng" dirty="0" err="1">
                <a:solidFill>
                  <a:srgbClr val="0070C0"/>
                </a:solidFill>
              </a:rPr>
              <a:t>Période</a:t>
            </a:r>
            <a:r>
              <a:rPr lang="en-GB" sz="1600" b="1" u="sng" dirty="0">
                <a:solidFill>
                  <a:srgbClr val="0070C0"/>
                </a:solidFill>
              </a:rPr>
              <a:t> 6</a:t>
            </a:r>
            <a:endParaRPr lang="en-GB" sz="1600" dirty="0"/>
          </a:p>
          <a:p>
            <a:r>
              <a:rPr lang="en-GB" sz="1600" b="1" dirty="0">
                <a:solidFill>
                  <a:srgbClr val="FF0000"/>
                </a:solidFill>
              </a:rPr>
              <a:t>English texts: </a:t>
            </a:r>
            <a:r>
              <a:rPr lang="en-GB" sz="1600" dirty="0"/>
              <a:t>Animal information texts and acrostic poems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History: </a:t>
            </a:r>
            <a:r>
              <a:rPr lang="en-GB" sz="1600" dirty="0">
                <a:solidFill>
                  <a:srgbClr val="FF0000"/>
                </a:solidFill>
              </a:rPr>
              <a:t>How have seaside holidays changed? 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Geography: </a:t>
            </a:r>
            <a:r>
              <a:rPr lang="en-GB" sz="1600" dirty="0">
                <a:solidFill>
                  <a:srgbClr val="0070C0"/>
                </a:solidFill>
              </a:rPr>
              <a:t>comparing lifestyles &amp; cultures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Science: </a:t>
            </a:r>
            <a:r>
              <a:rPr lang="en-GB" sz="1600" dirty="0">
                <a:solidFill>
                  <a:srgbClr val="FF0000"/>
                </a:solidFill>
              </a:rPr>
              <a:t>Exercise &amp; diet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PSHE/EMC: </a:t>
            </a:r>
            <a:r>
              <a:rPr lang="en-GB" sz="1600" dirty="0">
                <a:solidFill>
                  <a:srgbClr val="FF0000"/>
                </a:solidFill>
              </a:rPr>
              <a:t>Changes; SRE; disability</a:t>
            </a:r>
          </a:p>
          <a:p>
            <a:r>
              <a:rPr lang="en-GB" sz="1600" b="1" dirty="0">
                <a:solidFill>
                  <a:srgbClr val="FF0000"/>
                </a:solidFill>
              </a:rPr>
              <a:t>RE</a:t>
            </a:r>
            <a:r>
              <a:rPr lang="en-GB" sz="1600" dirty="0">
                <a:solidFill>
                  <a:srgbClr val="FF0000"/>
                </a:solidFill>
              </a:rPr>
              <a:t>: What are we grateful for? </a:t>
            </a:r>
          </a:p>
          <a:p>
            <a:pPr algn="ctr"/>
            <a:endParaRPr lang="en-GB" dirty="0"/>
          </a:p>
        </p:txBody>
      </p:sp>
      <p:pic>
        <p:nvPicPr>
          <p:cNvPr id="1026" name="Picture 2" descr="Image result for fire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638" y="668197"/>
            <a:ext cx="380644" cy="49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lorence nightinga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1523" y="2294773"/>
            <a:ext cx="539696" cy="75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harlie and the chocolate factory bo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17" y="5364438"/>
            <a:ext cx="601170" cy="92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seaside holidays clip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5084417"/>
            <a:ext cx="598419" cy="53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674ACDC-FCD1-473C-BC54-C4BB34D381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6027" y="2139092"/>
            <a:ext cx="531015" cy="5310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1B989516-B009-4A70-8718-1E98CB710D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7802" y="5525529"/>
            <a:ext cx="965239" cy="72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2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15309</TotalTime>
  <Words>272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Rebecca Osuntokun</cp:lastModifiedBy>
  <cp:revision>32</cp:revision>
  <cp:lastPrinted>2019-10-28T16:30:33Z</cp:lastPrinted>
  <dcterms:created xsi:type="dcterms:W3CDTF">2019-04-29T16:09:36Z</dcterms:created>
  <dcterms:modified xsi:type="dcterms:W3CDTF">2019-10-28T16:30:42Z</dcterms:modified>
</cp:coreProperties>
</file>