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CC"/>
    <a:srgbClr val="0066FF"/>
    <a:srgbClr val="7BCFE9"/>
    <a:srgbClr val="CCFFFF"/>
    <a:srgbClr val="66FFFF"/>
    <a:srgbClr val="25B0DB"/>
    <a:srgbClr val="FDDBB9"/>
    <a:srgbClr val="FCC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27989" y="2545133"/>
            <a:ext cx="4225159" cy="1360895"/>
          </a:xfrm>
          <a:prstGeom prst="ellipse">
            <a:avLst/>
          </a:prstGeom>
          <a:solidFill>
            <a:srgbClr val="00CC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4B*</a:t>
            </a:r>
            <a:r>
              <a:rPr lang="en-GB" sz="4000" b="1" dirty="0">
                <a:solidFill>
                  <a:srgbClr val="0070C0"/>
                </a:solidFill>
              </a:rPr>
              <a:t>/CE1B**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*taught in English  </a:t>
            </a:r>
            <a:r>
              <a:rPr lang="en-GB" sz="1100" b="1" dirty="0">
                <a:solidFill>
                  <a:srgbClr val="0070C0"/>
                </a:solidFill>
              </a:rPr>
              <a:t>**taught in French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7"/>
            <a:ext cx="2883607" cy="3192320"/>
          </a:xfrm>
          <a:prstGeom prst="snip1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7920054" y="191343"/>
            <a:ext cx="3686952" cy="2885089"/>
          </a:xfrm>
          <a:prstGeom prst="snip1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391929" y="3035952"/>
            <a:ext cx="2885089" cy="3686951"/>
          </a:xfrm>
          <a:prstGeom prst="snip1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670776" cy="2291986"/>
          </a:xfrm>
          <a:prstGeom prst="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834187" y="167810"/>
            <a:ext cx="3943976" cy="2182252"/>
          </a:xfrm>
          <a:prstGeom prst="rect">
            <a:avLst/>
          </a:prstGeom>
          <a:solidFill>
            <a:srgbClr val="B0F6A4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494" y="349101"/>
            <a:ext cx="30504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Autumn 1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1</a:t>
            </a:r>
          </a:p>
          <a:p>
            <a:r>
              <a:rPr lang="en-GB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Text:</a:t>
            </a:r>
            <a:r>
              <a:rPr lang="en-GB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Leon and the Place Between </a:t>
            </a:r>
          </a:p>
          <a:p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History: </a:t>
            </a:r>
            <a:r>
              <a:rPr lang="en-GB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Comparing, estimating, measuring time (Minutes, seconds, </a:t>
            </a:r>
            <a:r>
              <a:rPr lang="en-GB" sz="1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millenium</a:t>
            </a:r>
            <a:r>
              <a:rPr lang="en-GB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GB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Geography: </a:t>
            </a:r>
            <a:r>
              <a:rPr lang="en-GB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Cartography work - Naming &amp; locating countries, continents, oceans</a:t>
            </a:r>
            <a:endParaRPr lang="en-GB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Science: </a:t>
            </a:r>
            <a:r>
              <a:rPr lang="en-GB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cycle of animals; different types of birth; classification</a:t>
            </a:r>
          </a:p>
          <a:p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PSHE/EMC: </a:t>
            </a:r>
            <a:r>
              <a:rPr lang="en-GB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 &amp; duties</a:t>
            </a:r>
          </a:p>
          <a:p>
            <a:r>
              <a:rPr lang="en-GB" dirty="0"/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255" y="167810"/>
            <a:ext cx="379292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Autumn 2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2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English Text: </a:t>
            </a:r>
            <a:r>
              <a:rPr lang="en-GB" sz="1500" dirty="0" smtClean="0">
                <a:solidFill>
                  <a:srgbClr val="FF0000"/>
                </a:solidFill>
              </a:rPr>
              <a:t>Tale of Two Beasts, </a:t>
            </a:r>
            <a:r>
              <a:rPr lang="en-GB" sz="1500" dirty="0">
                <a:solidFill>
                  <a:srgbClr val="FF0000"/>
                </a:solidFill>
              </a:rPr>
              <a:t>The Iron Man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History: </a:t>
            </a:r>
            <a:r>
              <a:rPr lang="en-GB" sz="1500" dirty="0">
                <a:solidFill>
                  <a:srgbClr val="FF0000"/>
                </a:solidFill>
              </a:rPr>
              <a:t>Stone Age to Iron Age</a:t>
            </a:r>
          </a:p>
          <a:p>
            <a:r>
              <a:rPr lang="en-GB" sz="1500" b="1" dirty="0">
                <a:solidFill>
                  <a:srgbClr val="0070C0"/>
                </a:solidFill>
              </a:rPr>
              <a:t>Geography: </a:t>
            </a:r>
            <a:r>
              <a:rPr lang="en-GB" sz="1500" dirty="0">
                <a:solidFill>
                  <a:srgbClr val="0070C0"/>
                </a:solidFill>
              </a:rPr>
              <a:t>local area &amp; stakeholders</a:t>
            </a:r>
            <a:endParaRPr lang="en-GB" sz="1500" b="1" dirty="0">
              <a:solidFill>
                <a:srgbClr val="0070C0"/>
              </a:solidFill>
            </a:endParaRPr>
          </a:p>
          <a:p>
            <a:r>
              <a:rPr lang="en-GB" sz="1500" b="1" dirty="0">
                <a:solidFill>
                  <a:srgbClr val="0070C0"/>
                </a:solidFill>
              </a:rPr>
              <a:t>Science:</a:t>
            </a:r>
            <a:r>
              <a:rPr lang="en-GB" sz="1500" dirty="0">
                <a:solidFill>
                  <a:srgbClr val="0070C0"/>
                </a:solidFill>
              </a:rPr>
              <a:t> Bodily movement – skeletons &amp; muscles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RE: </a:t>
            </a:r>
            <a:r>
              <a:rPr lang="en-GB" sz="1500" dirty="0">
                <a:solidFill>
                  <a:srgbClr val="FF0000"/>
                </a:solidFill>
              </a:rPr>
              <a:t>Hinduism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PSHE/EMC: </a:t>
            </a:r>
            <a:r>
              <a:rPr lang="en-GB" sz="1500" dirty="0">
                <a:solidFill>
                  <a:srgbClr val="FF0000"/>
                </a:solidFill>
              </a:rPr>
              <a:t>Bullying &amp; self esteem</a:t>
            </a:r>
          </a:p>
          <a:p>
            <a:pPr algn="ctr"/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061943" y="167810"/>
            <a:ext cx="354506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Spring 1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3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English Text: </a:t>
            </a:r>
            <a:r>
              <a:rPr lang="en-GB" sz="1600" dirty="0">
                <a:solidFill>
                  <a:srgbClr val="FF0000"/>
                </a:solidFill>
              </a:rPr>
              <a:t>The Lion the Witch and the Wardrobe and Poetry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History:</a:t>
            </a:r>
            <a:r>
              <a:rPr lang="en-GB" sz="1600" dirty="0">
                <a:solidFill>
                  <a:srgbClr val="0070C0"/>
                </a:solidFill>
              </a:rPr>
              <a:t> Ancient times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Geography: </a:t>
            </a:r>
            <a:r>
              <a:rPr lang="en-GB" sz="1600" dirty="0">
                <a:solidFill>
                  <a:srgbClr val="0070C0"/>
                </a:solidFill>
              </a:rPr>
              <a:t>Role of community stakeholders</a:t>
            </a:r>
            <a:endParaRPr lang="en-GB" sz="1600" b="1" dirty="0">
              <a:solidFill>
                <a:srgbClr val="0070C0"/>
              </a:solidFill>
            </a:endParaRPr>
          </a:p>
          <a:p>
            <a:r>
              <a:rPr lang="en-GB" sz="1600" b="1" dirty="0">
                <a:solidFill>
                  <a:srgbClr val="FF0000"/>
                </a:solidFill>
              </a:rPr>
              <a:t>Science: </a:t>
            </a:r>
            <a:r>
              <a:rPr lang="en-GB" sz="1600" dirty="0">
                <a:solidFill>
                  <a:srgbClr val="FF0000"/>
                </a:solidFill>
              </a:rPr>
              <a:t>Digestive System &amp; Nutrition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RE: </a:t>
            </a:r>
            <a:r>
              <a:rPr lang="en-GB" sz="1600" dirty="0">
                <a:solidFill>
                  <a:srgbClr val="0070C0"/>
                </a:solidFill>
              </a:rPr>
              <a:t>Secularism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PSHE/EMC: </a:t>
            </a:r>
            <a:r>
              <a:rPr lang="en-GB" sz="1600" dirty="0">
                <a:solidFill>
                  <a:srgbClr val="FF0000"/>
                </a:solidFill>
              </a:rPr>
              <a:t>Internet Safety</a:t>
            </a:r>
          </a:p>
          <a:p>
            <a:r>
              <a:rPr lang="en-GB" sz="1600" b="1" dirty="0"/>
              <a:t>Visit: </a:t>
            </a:r>
            <a:r>
              <a:rPr lang="en-GB" sz="1600" dirty="0"/>
              <a:t>George </a:t>
            </a:r>
          </a:p>
          <a:p>
            <a:r>
              <a:rPr lang="en-GB" sz="1600" dirty="0"/>
              <a:t>  the Story Teller</a:t>
            </a:r>
          </a:p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7525" y="3573197"/>
            <a:ext cx="27701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Spring 2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4 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English Text: </a:t>
            </a:r>
            <a:r>
              <a:rPr lang="en-GB" sz="1600" dirty="0">
                <a:solidFill>
                  <a:srgbClr val="FF0000"/>
                </a:solidFill>
              </a:rPr>
              <a:t>The Story Thief 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History: </a:t>
            </a:r>
            <a:r>
              <a:rPr lang="en-GB" sz="1600" dirty="0">
                <a:solidFill>
                  <a:srgbClr val="FF0000"/>
                </a:solidFill>
              </a:rPr>
              <a:t>Viking invasions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Geography: </a:t>
            </a:r>
            <a:r>
              <a:rPr lang="en-GB" sz="1600" dirty="0">
                <a:solidFill>
                  <a:srgbClr val="0070C0"/>
                </a:solidFill>
              </a:rPr>
              <a:t>Earth as part of universe</a:t>
            </a:r>
            <a:endParaRPr lang="en-GB" sz="1600" b="1" dirty="0">
              <a:solidFill>
                <a:srgbClr val="0070C0"/>
              </a:solidFill>
            </a:endParaRPr>
          </a:p>
          <a:p>
            <a:r>
              <a:rPr lang="en-GB" sz="1600" b="1" dirty="0">
                <a:solidFill>
                  <a:srgbClr val="0070C0"/>
                </a:solidFill>
              </a:rPr>
              <a:t>Science: </a:t>
            </a:r>
            <a:r>
              <a:rPr lang="en-GB" sz="1600" dirty="0">
                <a:solidFill>
                  <a:srgbClr val="0070C0"/>
                </a:solidFill>
              </a:rPr>
              <a:t>States of Water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PSHE/EMC: </a:t>
            </a:r>
            <a:r>
              <a:rPr lang="en-GB" sz="1600" dirty="0">
                <a:solidFill>
                  <a:srgbClr val="FF0000"/>
                </a:solidFill>
              </a:rPr>
              <a:t>What is a moral dilemma?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RE: </a:t>
            </a:r>
            <a:r>
              <a:rPr lang="en-GB" sz="1600" dirty="0">
                <a:solidFill>
                  <a:srgbClr val="FF0000"/>
                </a:solidFill>
              </a:rPr>
              <a:t>Sikhism</a:t>
            </a:r>
          </a:p>
          <a:p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08045" y="4160038"/>
            <a:ext cx="306504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Summer 1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5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English Text: </a:t>
            </a:r>
            <a:r>
              <a:rPr lang="en-GB" sz="1600" dirty="0">
                <a:solidFill>
                  <a:srgbClr val="FF0000"/>
                </a:solidFill>
              </a:rPr>
              <a:t>Street Child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History: </a:t>
            </a:r>
            <a:r>
              <a:rPr lang="en-GB" sz="1600" dirty="0">
                <a:solidFill>
                  <a:srgbClr val="FF0000"/>
                </a:solidFill>
              </a:rPr>
              <a:t>Norman Conquest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Geography: </a:t>
            </a:r>
            <a:r>
              <a:rPr lang="en-GB" sz="1600" dirty="0">
                <a:solidFill>
                  <a:srgbClr val="FF0000"/>
                </a:solidFill>
              </a:rPr>
              <a:t>Geographical regions in UK &amp; France – human and physical characteristics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600" b="1" dirty="0">
                <a:solidFill>
                  <a:srgbClr val="0070C0"/>
                </a:solidFill>
              </a:rPr>
              <a:t>Science: </a:t>
            </a:r>
            <a:r>
              <a:rPr lang="en-GB" sz="1600" dirty="0">
                <a:solidFill>
                  <a:srgbClr val="0070C0"/>
                </a:solidFill>
              </a:rPr>
              <a:t>Sound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PSHE/EMC/RE: </a:t>
            </a:r>
            <a:r>
              <a:rPr lang="en-GB" sz="1600" dirty="0">
                <a:solidFill>
                  <a:srgbClr val="0070C0"/>
                </a:solidFill>
              </a:rPr>
              <a:t>Fighting racism</a:t>
            </a:r>
          </a:p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158269" y="3813717"/>
            <a:ext cx="34487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Summer 2</a:t>
            </a:r>
            <a:r>
              <a:rPr lang="en-GB" sz="1600" b="1" u="sng" dirty="0">
                <a:solidFill>
                  <a:srgbClr val="0070C0"/>
                </a:solidFill>
              </a:rPr>
              <a:t>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6 </a:t>
            </a:r>
            <a:r>
              <a:rPr lang="en-GB" dirty="0"/>
              <a:t> </a:t>
            </a:r>
            <a:endParaRPr lang="en-GB" sz="1600" dirty="0"/>
          </a:p>
          <a:p>
            <a:r>
              <a:rPr lang="en-GB" sz="1600" b="1" dirty="0">
                <a:solidFill>
                  <a:srgbClr val="FF0000"/>
                </a:solidFill>
              </a:rPr>
              <a:t>English Text: </a:t>
            </a:r>
            <a:r>
              <a:rPr lang="en-GB" sz="1600" dirty="0">
                <a:solidFill>
                  <a:srgbClr val="FF0000"/>
                </a:solidFill>
              </a:rPr>
              <a:t>Shackleton’s Journey 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History: </a:t>
            </a:r>
            <a:r>
              <a:rPr lang="en-GB" sz="1600" dirty="0">
                <a:solidFill>
                  <a:srgbClr val="FF0000"/>
                </a:solidFill>
              </a:rPr>
              <a:t>Battle of Hastings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Geography: </a:t>
            </a:r>
            <a:r>
              <a:rPr lang="en-GB" sz="1600" dirty="0">
                <a:solidFill>
                  <a:srgbClr val="0070C0"/>
                </a:solidFill>
              </a:rPr>
              <a:t>Terrains and their impact on lives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Science: </a:t>
            </a:r>
            <a:r>
              <a:rPr lang="en-GB" sz="1600" dirty="0">
                <a:solidFill>
                  <a:srgbClr val="0070C0"/>
                </a:solidFill>
              </a:rPr>
              <a:t>The Water Cycle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PSHE/EMC: </a:t>
            </a:r>
            <a:r>
              <a:rPr lang="en-GB" sz="1600" dirty="0">
                <a:solidFill>
                  <a:srgbClr val="FF0000"/>
                </a:solidFill>
              </a:rPr>
              <a:t>Changes and SRE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DT: </a:t>
            </a:r>
            <a:r>
              <a:rPr lang="en-GB" sz="1600" dirty="0">
                <a:solidFill>
                  <a:srgbClr val="FF0000"/>
                </a:solidFill>
              </a:rPr>
              <a:t>Landscapes</a:t>
            </a:r>
          </a:p>
          <a:p>
            <a:r>
              <a:rPr lang="en-GB" sz="1600" b="1" dirty="0"/>
              <a:t>Trips: </a:t>
            </a:r>
            <a:r>
              <a:rPr lang="en-GB" sz="1600" dirty="0"/>
              <a:t>Dulwich College; re-enact Battle on Clapham Common</a:t>
            </a:r>
          </a:p>
          <a:p>
            <a:r>
              <a:rPr lang="en-GB" sz="1600" dirty="0">
                <a:solidFill>
                  <a:srgbClr val="FF0000"/>
                </a:solidFill>
              </a:rPr>
              <a:t>RE: Buddhism</a:t>
            </a:r>
          </a:p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6893" y="717112"/>
            <a:ext cx="487091" cy="75142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5617788C-5817-4160-81AF-EF681C7DE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209" y="5298558"/>
            <a:ext cx="613937" cy="87915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2DBA80C4-935F-470D-8158-152106EE3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2577" y="1567781"/>
            <a:ext cx="788532" cy="7083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CDD7EB62-194B-4E4F-9562-89C89BDD73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2516" y="5206479"/>
            <a:ext cx="1141148" cy="78624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DDFD2938-4E08-4147-B6D0-BE3C035116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1823" y="1368321"/>
            <a:ext cx="725487" cy="88399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E5A1798D-F40F-4C48-864D-3D6221A702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9680" y="3166256"/>
            <a:ext cx="1274304" cy="71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15364</TotalTime>
  <Words>229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Diana Flanagan</cp:lastModifiedBy>
  <cp:revision>33</cp:revision>
  <cp:lastPrinted>2019-10-30T00:14:18Z</cp:lastPrinted>
  <dcterms:created xsi:type="dcterms:W3CDTF">2019-04-29T16:09:36Z</dcterms:created>
  <dcterms:modified xsi:type="dcterms:W3CDTF">2019-10-30T10:49:53Z</dcterms:modified>
</cp:coreProperties>
</file>